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2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05613" cy="9944100"/>
  <p:embeddedFontLst>
    <p:embeddedFont>
      <p:font typeface="Arial Narrow" panose="020B0606020202030204" pitchFamily="34" charset="0"/>
      <p:regular r:id="rId11"/>
      <p:bold r:id="rId12"/>
      <p:italic r:id="rId13"/>
      <p:boldItalic r:id="rId14"/>
    </p:embeddedFont>
    <p:embeddedFont>
      <p:font typeface="Oswald" panose="020B0604020202020204" charset="-18"/>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clHkmoPg43pphbTytRIIYd2dD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2.fntdata"/><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3" name="Google Shape;103;p3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cxNTRSOgs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0" i="0" u="none" strike="noStrike" cap="none">
                <a:solidFill>
                  <a:schemeClr val="dk1"/>
                </a:solidFill>
                <a:latin typeface="Oswald"/>
                <a:ea typeface="Oswald"/>
                <a:cs typeface="Oswald"/>
                <a:sym typeface="Oswald"/>
              </a:rPr>
              <a:t>PIŠEM ZA PRAVICE 202</a:t>
            </a:r>
            <a:r>
              <a:rPr lang="sl-SI" sz="1800">
                <a:solidFill>
                  <a:schemeClr val="dk1"/>
                </a:solidFill>
                <a:latin typeface="Oswald"/>
                <a:ea typeface="Oswald"/>
                <a:cs typeface="Oswald"/>
                <a:sym typeface="Oswald"/>
              </a:rPr>
              <a:t>2</a:t>
            </a:r>
            <a:endParaRPr sz="1800" b="0" i="0" u="none" strike="noStrike" cap="none">
              <a:solidFill>
                <a:schemeClr val="dk1"/>
              </a:solidFill>
              <a:latin typeface="Oswald"/>
              <a:ea typeface="Oswald"/>
              <a:cs typeface="Oswald"/>
              <a:sym typeface="Oswald"/>
            </a:endParaRPr>
          </a:p>
        </p:txBody>
      </p:sp>
      <p:sp>
        <p:nvSpPr>
          <p:cNvPr id="121" name="Google Shape;121;p1"/>
          <p:cNvSpPr txBox="1"/>
          <p:nvPr/>
        </p:nvSpPr>
        <p:spPr>
          <a:xfrm>
            <a:off x="482975" y="4013300"/>
            <a:ext cx="3660300" cy="14589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JOANAH MAMOMBE, NETSAI MAROVA IN CECILLIA CHIMBIRI, ZIMBABWE</a:t>
            </a:r>
            <a:endParaRPr sz="1800">
              <a:solidFill>
                <a:schemeClr val="dk1"/>
              </a:solidFill>
              <a:latin typeface="Oswald"/>
              <a:ea typeface="Oswald"/>
              <a:cs typeface="Oswald"/>
              <a:sym typeface="Oswald"/>
            </a:endParaRP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
          <p:cNvPicPr preferRelativeResize="0"/>
          <p:nvPr/>
        </p:nvPicPr>
        <p:blipFill>
          <a:blip r:embed="rId3">
            <a:alphaModFix/>
          </a:blip>
          <a:stretch>
            <a:fillRect/>
          </a:stretch>
        </p:blipFill>
        <p:spPr>
          <a:xfrm>
            <a:off x="3909925" y="1280740"/>
            <a:ext cx="3500374" cy="49533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lvl="0" indent="0" algn="l" rtl="0">
              <a:spcBef>
                <a:spcPts val="0"/>
              </a:spcBef>
              <a:spcAft>
                <a:spcPts val="0"/>
              </a:spcAft>
              <a:buClr>
                <a:schemeClr val="dk1"/>
              </a:buClr>
              <a:buFont typeface="Arial"/>
              <a:buNone/>
            </a:pPr>
            <a:r>
              <a:rPr lang="sl-SI" sz="1800" b="1">
                <a:solidFill>
                  <a:schemeClr val="dk1"/>
                </a:solidFill>
                <a:latin typeface="Oswald"/>
                <a:ea typeface="Oswald"/>
                <a:cs typeface="Oswald"/>
                <a:sym typeface="Oswald"/>
              </a:rPr>
              <a:t>JOANAH MAMOMBE, NETSAI MAROVA IN CECILLIA CHIMBIRI, ZIMBABWE</a:t>
            </a:r>
            <a:endParaRPr sz="1800">
              <a:solidFill>
                <a:schemeClr val="dk1"/>
              </a:solidFill>
              <a:latin typeface="Oswald"/>
              <a:ea typeface="Oswald"/>
              <a:cs typeface="Oswald"/>
              <a:sym typeface="Oswald"/>
            </a:endParaRPr>
          </a:p>
          <a:p>
            <a:pPr marL="0" marR="0" lvl="0" indent="0" algn="l" rtl="0">
              <a:spcBef>
                <a:spcPts val="0"/>
              </a:spcBef>
              <a:spcAft>
                <a:spcPts val="0"/>
              </a:spcAft>
              <a:buNone/>
            </a:pPr>
            <a:endParaRPr sz="1800" b="1">
              <a:solidFill>
                <a:schemeClr val="dk1"/>
              </a:solidFill>
              <a:latin typeface="Oswald"/>
              <a:ea typeface="Oswald"/>
              <a:cs typeface="Oswald"/>
              <a:sym typeface="Oswald"/>
            </a:endParaRPr>
          </a:p>
        </p:txBody>
      </p:sp>
      <p:sp>
        <p:nvSpPr>
          <p:cNvPr id="129" name="Google Shape;129;p2"/>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pic>
        <p:nvPicPr>
          <p:cNvPr id="131" name="Google Shape;131;p2"/>
          <p:cNvPicPr preferRelativeResize="0"/>
          <p:nvPr/>
        </p:nvPicPr>
        <p:blipFill>
          <a:blip r:embed="rId4">
            <a:alphaModFix/>
          </a:blip>
          <a:stretch>
            <a:fillRect/>
          </a:stretch>
        </p:blipFill>
        <p:spPr>
          <a:xfrm>
            <a:off x="2676125" y="1607300"/>
            <a:ext cx="3791750" cy="505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p:nvPr/>
        </p:nvSpPr>
        <p:spPr>
          <a:xfrm>
            <a:off x="326591" y="3563217"/>
            <a:ext cx="8229240" cy="4114440"/>
          </a:xfrm>
          <a:prstGeom prst="rect">
            <a:avLst/>
          </a:prstGeom>
          <a:noFill/>
          <a:ln>
            <a:noFill/>
          </a:ln>
        </p:spPr>
        <p:txBody>
          <a:bodyPr spcFirstLastPara="1" wrap="square" lIns="0"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Cecillia, Joanah in Netsai so ženske z veliko skupnega; rade igrajo družabne igre, gledajo Netflix in so zavzete glede politike. Žal imajo zdaj tudi enake spomine na grozljiv in ponižujoč napad.</a:t>
            </a:r>
            <a:endParaRPr sz="1800">
              <a:solidFill>
                <a:schemeClr val="dk1"/>
              </a:solidFill>
              <a:latin typeface="Oswald"/>
              <a:ea typeface="Oswald"/>
              <a:cs typeface="Oswald"/>
              <a:sym typeface="Oswald"/>
            </a:endParaRPr>
          </a:p>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Potem ko so 13. maja 2020 Cecillia, Joanah in Netsai vodile protest, usmerjen proti vladi, so jih v mestu Harare samovoljno aretirali. Odpeljali so jih na policijsko postajo in jih na silo spravili v avto brez oznak. Z vrečami čez glavo so jih odpeljali iz mesta. Ženske, ki so se bale za svoje življenje, so vrgli v jamo, jih pretepli, spolno napadli in jih prisilili jesti človeške izločke. Dva dni kasneje so jih našli kilometre stran od Harareje. S strganimi oblačili, prekrite z urezninami in modricami, so jih odpeljali v bolnišnico.</a:t>
            </a:r>
            <a:endParaRPr sz="1800">
              <a:solidFill>
                <a:srgbClr val="000000"/>
              </a:solidFill>
              <a:latin typeface="Oswald"/>
              <a:ea typeface="Oswald"/>
              <a:cs typeface="Oswald"/>
              <a:sym typeface="Oswald"/>
            </a:endParaRPr>
          </a:p>
        </p:txBody>
      </p:sp>
      <p:pic>
        <p:nvPicPr>
          <p:cNvPr id="137" name="Google Shape;137;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8" name="Google Shape;138;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0" name="Google Shape;140;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326591" y="3563217"/>
            <a:ext cx="7773801" cy="2530079"/>
          </a:xfrm>
          <a:prstGeom prst="rect">
            <a:avLst/>
          </a:prstGeom>
          <a:noFill/>
          <a:ln>
            <a:noFill/>
          </a:ln>
        </p:spPr>
        <p:txBody>
          <a:bodyPr spcFirstLastPara="1" wrap="square" lIns="0"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V bolnišnici so jih obtožili kaznivega dejanja v povezavi s protestom. Zaporniški stražarji in policisti so jim v bolnišnici preprečevali stik z novinarji. Ko so izjavile, da so nekatere od napadalcev prepoznale, so trojico 10. junija 2020 ponovno aretirali in jih obtožili laži glede tega, kaj se jim je zgodilo. Pridržane so bile do 26. junija 2020, ko so jim odobrili varščino. </a:t>
            </a:r>
            <a:endParaRPr sz="1800">
              <a:solidFill>
                <a:schemeClr val="dk1"/>
              </a:solidFill>
              <a:latin typeface="Oswald"/>
              <a:ea typeface="Oswald"/>
              <a:cs typeface="Oswald"/>
              <a:sym typeface="Oswald"/>
            </a:endParaRPr>
          </a:p>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Sojenje Cecillii, Joanah in Netsai se je začelo januarja 2022 in še traja. Do danes ni še nihče odgovarjal za grozljivo travmo, ki so jo prestale.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swald"/>
              <a:ea typeface="Oswald"/>
              <a:cs typeface="Oswald"/>
              <a:sym typeface="Oswald"/>
            </a:endParaRPr>
          </a:p>
          <a:p>
            <a:pPr marL="285750" marR="0" lvl="0" indent="-171450" algn="l" rtl="0">
              <a:spcBef>
                <a:spcPts val="0"/>
              </a:spcBef>
              <a:spcAft>
                <a:spcPts val="0"/>
              </a:spcAft>
              <a:buClr>
                <a:schemeClr val="dk1"/>
              </a:buClr>
              <a:buSzPts val="1800"/>
              <a:buFont typeface="Arial"/>
              <a:buNone/>
            </a:pPr>
            <a:r>
              <a:rPr lang="sl-SI" sz="1800" b="1">
                <a:solidFill>
                  <a:schemeClr val="dk1"/>
                </a:solidFill>
                <a:latin typeface="Oswald"/>
                <a:ea typeface="Oswald"/>
                <a:cs typeface="Oswald"/>
                <a:sym typeface="Oswald"/>
              </a:rPr>
              <a:t>Zahtevajte pravico za Cecillio, Joanah in Netsai.</a:t>
            </a:r>
            <a:endParaRPr sz="1800" b="1">
              <a:solidFill>
                <a:schemeClr val="dk1"/>
              </a:solidFill>
              <a:latin typeface="Oswald"/>
              <a:ea typeface="Oswald"/>
              <a:cs typeface="Oswald"/>
              <a:sym typeface="Oswald"/>
            </a:endParaRPr>
          </a:p>
          <a:p>
            <a:pPr marL="0" marR="0" lvl="0" indent="0" algn="l" rtl="0">
              <a:spcBef>
                <a:spcPts val="0"/>
              </a:spcBef>
              <a:spcAft>
                <a:spcPts val="0"/>
              </a:spcAft>
              <a:buNone/>
            </a:pPr>
            <a:endParaRPr sz="1800" b="0" i="0" u="none" strike="noStrike" cap="none">
              <a:solidFill>
                <a:srgbClr val="000000"/>
              </a:solidFill>
              <a:latin typeface="Oswald"/>
              <a:ea typeface="Oswald"/>
              <a:cs typeface="Oswald"/>
              <a:sym typeface="Oswald"/>
            </a:endParaRPr>
          </a:p>
        </p:txBody>
      </p:sp>
      <p:pic>
        <p:nvPicPr>
          <p:cNvPr id="146" name="Google Shape;146;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7" name="Google Shape;147;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9" name="Google Shape;149;p4"/>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p:nvPr/>
        </p:nvSpPr>
        <p:spPr>
          <a:xfrm>
            <a:off x="914760" y="476672"/>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PIŠITE ZIMBABVEJSKEMU PREDSEDNIKU</a:t>
            </a:r>
            <a:endParaRPr sz="1800" b="0" i="0" u="none" strike="noStrike" cap="none">
              <a:solidFill>
                <a:srgbClr val="000000"/>
              </a:solidFill>
              <a:latin typeface="Oswald"/>
              <a:ea typeface="Oswald"/>
              <a:cs typeface="Oswald"/>
              <a:sym typeface="Oswald"/>
            </a:endParaRPr>
          </a:p>
        </p:txBody>
      </p:sp>
      <p:sp>
        <p:nvSpPr>
          <p:cNvPr id="155" name="Google Shape;155;p5"/>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a:solidFill>
                  <a:schemeClr val="dk1"/>
                </a:solidFill>
                <a:latin typeface="Oswald"/>
                <a:ea typeface="Oswald"/>
                <a:cs typeface="Oswald"/>
                <a:sym typeface="Oswald"/>
              </a:rPr>
              <a:t>Sporočite mu, naj nemudoma in brezpogojno opusti vse obtožbe zoper Cecillio, Joanah in Netsai ter konča nadlegovanje, s katerim se soočajo zaradi mirnega uveljavljanja svoje pravice do protesta. </a:t>
            </a:r>
            <a:endParaRPr/>
          </a:p>
        </p:txBody>
      </p:sp>
      <p:pic>
        <p:nvPicPr>
          <p:cNvPr id="156" name="Google Shape;156;p5"/>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57" name="Google Shape;157;p5"/>
          <p:cNvSpPr/>
          <p:nvPr/>
        </p:nvSpPr>
        <p:spPr>
          <a:xfrm>
            <a:off x="2339752" y="3501008"/>
            <a:ext cx="4608512" cy="1728192"/>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b="1">
                <a:solidFill>
                  <a:schemeClr val="dk1"/>
                </a:solidFill>
                <a:latin typeface="Arial"/>
                <a:ea typeface="Arial"/>
                <a:cs typeface="Arial"/>
                <a:sym typeface="Arial"/>
              </a:rPr>
              <a:t>NASLAVLJANJE: </a:t>
            </a:r>
            <a:r>
              <a:rPr lang="sl-SI" sz="1800">
                <a:solidFill>
                  <a:schemeClr val="dk1"/>
                </a:solidFill>
              </a:rPr>
              <a:t>Your Excellency</a:t>
            </a:r>
            <a:r>
              <a:rPr lang="sl-SI" sz="1800">
                <a:solidFill>
                  <a:schemeClr val="dk1"/>
                </a:solidFill>
                <a:latin typeface="Arial"/>
                <a:ea typeface="Arial"/>
                <a:cs typeface="Arial"/>
                <a:sym typeface="Arial"/>
              </a:rPr>
              <a:t> </a:t>
            </a:r>
            <a:endParaRPr sz="1800">
              <a:solidFill>
                <a:schemeClr val="dk1"/>
              </a:solidFill>
              <a:latin typeface="Oswald"/>
              <a:ea typeface="Oswald"/>
              <a:cs typeface="Oswald"/>
              <a:sym typeface="Oswald"/>
            </a:endParaRPr>
          </a:p>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p:nvPr/>
        </p:nvSpPr>
        <p:spPr>
          <a:xfrm>
            <a:off x="323528" y="476672"/>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POKAŽITE CECILLII, JOANAH IN NETSAI, DA VERJAMETE VANJE</a:t>
            </a:r>
            <a:endParaRPr sz="1800" b="0" i="0" u="none" strike="noStrike" cap="none">
              <a:solidFill>
                <a:srgbClr val="000000"/>
              </a:solidFill>
              <a:latin typeface="Oswald"/>
              <a:ea typeface="Oswald"/>
              <a:cs typeface="Oswald"/>
              <a:sym typeface="Oswald"/>
            </a:endParaRPr>
          </a:p>
        </p:txBody>
      </p:sp>
      <p:sp>
        <p:nvSpPr>
          <p:cNvPr id="163" name="Google Shape;163;p6"/>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285750" marR="0" lvl="0" indent="-171450" algn="l" rtl="0">
              <a:lnSpc>
                <a:spcPct val="150000"/>
              </a:lnSpc>
              <a:spcBef>
                <a:spcPts val="0"/>
              </a:spcBef>
              <a:spcAft>
                <a:spcPts val="0"/>
              </a:spcAft>
              <a:buClr>
                <a:schemeClr val="dk1"/>
              </a:buClr>
              <a:buSzPts val="1800"/>
              <a:buFont typeface="Arial"/>
              <a:buNone/>
            </a:pPr>
            <a:endParaRPr sz="1800">
              <a:solidFill>
                <a:srgbClr val="000000"/>
              </a:solidFill>
              <a:latin typeface="Oswald"/>
              <a:ea typeface="Oswald"/>
              <a:cs typeface="Oswald"/>
              <a:sym typeface="Oswald"/>
            </a:endParaRPr>
          </a:p>
        </p:txBody>
      </p:sp>
      <p:pic>
        <p:nvPicPr>
          <p:cNvPr id="164" name="Google Shape;164;p6"/>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65" name="Google Shape;165;p6"/>
          <p:cNvSpPr/>
          <p:nvPr/>
        </p:nvSpPr>
        <p:spPr>
          <a:xfrm>
            <a:off x="981764" y="3573016"/>
            <a:ext cx="6912768" cy="2232248"/>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a:solidFill>
                <a:srgbClr val="000000"/>
              </a:solidFill>
              <a:latin typeface="Oswald"/>
              <a:ea typeface="Oswald"/>
              <a:cs typeface="Oswald"/>
              <a:sym typeface="Oswald"/>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sl-SI" sz="1800">
                <a:solidFill>
                  <a:schemeClr val="dk1"/>
                </a:solidFill>
                <a:latin typeface="Oswald"/>
                <a:ea typeface="Oswald"/>
                <a:cs typeface="Oswald"/>
                <a:sym typeface="Oswald"/>
              </a:rPr>
              <a:t>Pošljite jim sporočilo solidarnosti in upanja. Narišite slike metuljev in rož, posnemite fotografijo in jo objavite na svojih družbenih omrežjih.</a:t>
            </a:r>
            <a:endParaRPr/>
          </a:p>
          <a:p>
            <a:pPr marL="0" marR="0" lvl="0" indent="0" algn="l" rtl="0">
              <a:lnSpc>
                <a:spcPct val="150000"/>
              </a:lnSpc>
              <a:spcBef>
                <a:spcPts val="0"/>
              </a:spcBef>
              <a:spcAft>
                <a:spcPts val="0"/>
              </a:spcAft>
              <a:buNone/>
            </a:pPr>
            <a:r>
              <a:rPr lang="sl-SI" sz="1800" b="1">
                <a:solidFill>
                  <a:srgbClr val="000000"/>
                </a:solidFill>
                <a:latin typeface="Oswald"/>
                <a:ea typeface="Oswald"/>
                <a:cs typeface="Oswald"/>
                <a:sym typeface="Oswald"/>
              </a:rPr>
              <a:t>    </a:t>
            </a:r>
            <a:endParaRPr/>
          </a:p>
          <a:p>
            <a:pPr marL="285750" marR="0" lvl="0" indent="-171450" algn="l" rtl="0">
              <a:lnSpc>
                <a:spcPct val="150000"/>
              </a:lnSpc>
              <a:spcBef>
                <a:spcPts val="0"/>
              </a:spcBef>
              <a:spcAft>
                <a:spcPts val="0"/>
              </a:spcAft>
              <a:buClr>
                <a:schemeClr val="lt1"/>
              </a:buClr>
              <a:buSzPts val="1800"/>
              <a:buFont typeface="Arial"/>
              <a:buNone/>
            </a:pPr>
            <a:endParaRPr sz="1800" b="1">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b="1">
              <a:solidFill>
                <a:srgbClr val="000000"/>
              </a:solidFill>
              <a:latin typeface="Oswald"/>
              <a:ea typeface="Oswald"/>
              <a:cs typeface="Oswald"/>
              <a:sym typeface="Oswald"/>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sl-SI" b="1">
                <a:latin typeface="Oswald"/>
                <a:ea typeface="Oswald"/>
                <a:cs typeface="Oswald"/>
                <a:sym typeface="Oswald"/>
              </a:rPr>
              <a:t>O JOANAH, NETSAI IN CECILLII TER NJIHOVI ZGODBI SI LAHKO POGLEDATE TUDI VIDEO!</a:t>
            </a:r>
            <a:endParaRPr/>
          </a:p>
        </p:txBody>
      </p:sp>
      <p:sp>
        <p:nvSpPr>
          <p:cNvPr id="171" name="Google Shape;171;p7"/>
          <p:cNvSpPr txBox="1">
            <a:spLocks noGrp="1"/>
          </p:cNvSpPr>
          <p:nvPr>
            <p:ph type="subTitle" idx="1"/>
          </p:nvPr>
        </p:nvSpPr>
        <p:spPr>
          <a:xfrm>
            <a:off x="490125" y="1628800"/>
            <a:ext cx="8229240" cy="114264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sl-SI" sz="3600" u="sng">
                <a:solidFill>
                  <a:schemeClr val="hlink"/>
                </a:solidFill>
                <a:latin typeface="Oswald"/>
                <a:ea typeface="Oswald"/>
                <a:cs typeface="Oswald"/>
                <a:sym typeface="Oswald"/>
                <a:hlinkClick r:id="rId3"/>
              </a:rPr>
              <a:t>https://www.youtube.com/watch?v=acxNTRSOgsE</a:t>
            </a:r>
            <a:r>
              <a:rPr lang="sl-SI" sz="3600">
                <a:latin typeface="Oswald"/>
                <a:ea typeface="Oswald"/>
                <a:cs typeface="Oswald"/>
                <a:sym typeface="Oswald"/>
              </a:rPr>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6" ma:contentTypeDescription="Ustvari nov dokument." ma:contentTypeScope="" ma:versionID="79e531bbd9087895ff761d8d751f68ce">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301dc42cb5fb87bf03707615aba1b4cb"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7D506-72FE-4913-99CE-E4C270C593CA}"/>
</file>

<file path=customXml/itemProps2.xml><?xml version="1.0" encoding="utf-8"?>
<ds:datastoreItem xmlns:ds="http://schemas.openxmlformats.org/officeDocument/2006/customXml" ds:itemID="{C9BBF53D-9697-4155-B28B-CE4065C9FC34}"/>
</file>

<file path=docProps/app.xml><?xml version="1.0" encoding="utf-8"?>
<Properties xmlns="http://schemas.openxmlformats.org/officeDocument/2006/extended-properties" xmlns:vt="http://schemas.openxmlformats.org/officeDocument/2006/docPropsVTypes">
  <TotalTime>0</TotalTime>
  <Words>377</Words>
  <Application>Microsoft Office PowerPoint</Application>
  <PresentationFormat>Diaprojekcija na zaslonu (4:3)</PresentationFormat>
  <Paragraphs>27</Paragraphs>
  <Slides>7</Slides>
  <Notes>7</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7</vt:i4>
      </vt:variant>
    </vt:vector>
  </HeadingPairs>
  <TitlesOfParts>
    <vt:vector size="12" baseType="lpstr">
      <vt:lpstr>Arial Narrow</vt:lpstr>
      <vt:lpstr>Oswald</vt:lpstr>
      <vt:lpstr>Arial</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O JOANAH, NETSAI IN CECILLII TER NJIHOVI ZGODBI SI LAHKO POGLEDATE TUDI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Simona Podobnikar</cp:lastModifiedBy>
  <cp:revision>1</cp:revision>
  <dcterms:modified xsi:type="dcterms:W3CDTF">2022-11-18T08:28:18Z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ies>
</file>